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-6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 flipH="1">
            <a:off x="228600" y="4606290"/>
            <a:ext cx="8694420" cy="0"/>
          </a:xfrm>
          <a:prstGeom prst="line">
            <a:avLst/>
          </a:prstGeom>
          <a:ln w="28575">
            <a:solidFill>
              <a:srgbClr val="0046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H="1">
            <a:off x="228600" y="762000"/>
            <a:ext cx="8694420" cy="0"/>
          </a:xfrm>
          <a:prstGeom prst="line">
            <a:avLst/>
          </a:prstGeom>
          <a:ln w="28575">
            <a:solidFill>
              <a:srgbClr val="0046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 userDrawn="1"/>
        </p:nvGrpSpPr>
        <p:grpSpPr>
          <a:xfrm>
            <a:off x="3352800" y="3429000"/>
            <a:ext cx="2438400" cy="2514600"/>
            <a:chOff x="3352800" y="3429000"/>
            <a:chExt cx="2438400" cy="2514600"/>
          </a:xfrm>
        </p:grpSpPr>
        <p:sp>
          <p:nvSpPr>
            <p:cNvPr id="12" name="Rectangle 11"/>
            <p:cNvSpPr/>
            <p:nvPr/>
          </p:nvSpPr>
          <p:spPr>
            <a:xfrm>
              <a:off x="3352800" y="3429000"/>
              <a:ext cx="2438400" cy="23643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505200" y="3632073"/>
              <a:ext cx="2133600" cy="2311527"/>
              <a:chOff x="3505200" y="3632073"/>
              <a:chExt cx="2133600" cy="2311527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79204" y="3632073"/>
                <a:ext cx="1985591" cy="1940814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3505200" y="5574268"/>
                <a:ext cx="2133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The Science of Beer</a:t>
                </a:r>
                <a:endParaRPr lang="en-US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585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299376" y="6595857"/>
            <a:ext cx="8694420" cy="0"/>
          </a:xfrm>
          <a:prstGeom prst="line">
            <a:avLst/>
          </a:prstGeom>
          <a:ln w="28575">
            <a:solidFill>
              <a:srgbClr val="0046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H="1">
            <a:off x="152400" y="561403"/>
            <a:ext cx="8686800" cy="0"/>
          </a:xfrm>
          <a:prstGeom prst="line">
            <a:avLst/>
          </a:prstGeom>
          <a:ln w="28575">
            <a:solidFill>
              <a:srgbClr val="0046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 userDrawn="1"/>
        </p:nvGrpSpPr>
        <p:grpSpPr>
          <a:xfrm>
            <a:off x="-1" y="0"/>
            <a:ext cx="1174587" cy="1138939"/>
            <a:chOff x="3352800" y="3429000"/>
            <a:chExt cx="2438400" cy="2364396"/>
          </a:xfrm>
        </p:grpSpPr>
        <p:sp>
          <p:nvSpPr>
            <p:cNvPr id="11" name="Rectangle 10"/>
            <p:cNvSpPr/>
            <p:nvPr/>
          </p:nvSpPr>
          <p:spPr>
            <a:xfrm>
              <a:off x="3352800" y="3429000"/>
              <a:ext cx="2438400" cy="23643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9204" y="3632072"/>
              <a:ext cx="1985591" cy="1940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6403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277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685800" y="129540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ASBC Update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1371600" y="2286000"/>
            <a:ext cx="6400800" cy="175260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November 7, 2013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Golden, Colorado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47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066800"/>
          </a:xfrm>
        </p:spPr>
        <p:txBody>
          <a:bodyPr/>
          <a:lstStyle/>
          <a:p>
            <a:pPr algn="l"/>
            <a:r>
              <a:rPr lang="en-US" dirty="0" smtClean="0"/>
              <a:t>Exciting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smtClean="0"/>
              <a:t>Membership Changes</a:t>
            </a:r>
          </a:p>
          <a:p>
            <a:r>
              <a:rPr lang="en-US" dirty="0" smtClean="0"/>
              <a:t>Meeting in a Box</a:t>
            </a:r>
          </a:p>
          <a:p>
            <a:r>
              <a:rPr lang="en-US" dirty="0" smtClean="0"/>
              <a:t>Craft Brewers Conference</a:t>
            </a:r>
          </a:p>
          <a:p>
            <a:r>
              <a:rPr lang="en-US" dirty="0" smtClean="0"/>
              <a:t>Update from the Technical Committee</a:t>
            </a:r>
          </a:p>
        </p:txBody>
      </p:sp>
    </p:spTree>
    <p:extLst>
      <p:ext uri="{BB962C8B-B14F-4D97-AF65-F5344CB8AC3E}">
        <p14:creationId xmlns:p14="http://schemas.microsoft.com/office/powerpoint/2010/main" val="136963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543800" cy="884238"/>
          </a:xfrm>
        </p:spPr>
        <p:txBody>
          <a:bodyPr/>
          <a:lstStyle/>
          <a:p>
            <a:pPr algn="l"/>
            <a:r>
              <a:rPr lang="en-US" dirty="0" smtClean="0"/>
              <a:t>Membership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membership package:</a:t>
            </a:r>
          </a:p>
          <a:p>
            <a:pPr lvl="1"/>
            <a:r>
              <a:rPr lang="en-US" dirty="0" smtClean="0"/>
              <a:t>Single user </a:t>
            </a:r>
            <a:r>
              <a:rPr lang="en-US" i="1" dirty="0"/>
              <a:t>Methods of Analysis </a:t>
            </a:r>
            <a:r>
              <a:rPr lang="en-US" dirty="0"/>
              <a:t>(</a:t>
            </a:r>
            <a:r>
              <a:rPr lang="en-US" i="1" dirty="0"/>
              <a:t>MOA</a:t>
            </a:r>
            <a:r>
              <a:rPr lang="en-US" dirty="0"/>
              <a:t>) </a:t>
            </a:r>
            <a:endParaRPr lang="en-US" dirty="0" smtClean="0"/>
          </a:p>
          <a:p>
            <a:pPr lvl="1"/>
            <a:r>
              <a:rPr lang="en-US" dirty="0" smtClean="0"/>
              <a:t>Quarterly live webinars</a:t>
            </a:r>
          </a:p>
          <a:p>
            <a:pPr lvl="1"/>
            <a:r>
              <a:rPr lang="en-US" dirty="0" smtClean="0"/>
              <a:t>And more!</a:t>
            </a:r>
            <a:endParaRPr lang="en-US" dirty="0"/>
          </a:p>
        </p:txBody>
      </p:sp>
      <p:pic>
        <p:nvPicPr>
          <p:cNvPr id="1028" name="Picture 4" descr="http://www.asbcnet.org/MOA/images/center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24200"/>
            <a:ext cx="2610234" cy="265176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448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515870"/>
            <a:ext cx="4011930" cy="40119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543800" cy="884238"/>
          </a:xfrm>
        </p:spPr>
        <p:txBody>
          <a:bodyPr/>
          <a:lstStyle/>
          <a:p>
            <a:pPr algn="l"/>
            <a:r>
              <a:rPr lang="en-US" dirty="0" smtClean="0"/>
              <a:t>Meeting in a 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/>
              <a:t>all-encompassing meeting</a:t>
            </a:r>
          </a:p>
          <a:p>
            <a:r>
              <a:rPr lang="en-US" dirty="0" smtClean="0"/>
              <a:t>Look </a:t>
            </a:r>
            <a:r>
              <a:rPr lang="en-US" dirty="0"/>
              <a:t>for the first </a:t>
            </a:r>
            <a:r>
              <a:rPr lang="en-US" dirty="0" smtClean="0"/>
              <a:t>“MIB” </a:t>
            </a:r>
            <a:r>
              <a:rPr lang="en-US" dirty="0"/>
              <a:t>to take place </a:t>
            </a:r>
            <a:r>
              <a:rPr lang="en-US" dirty="0" smtClean="0"/>
              <a:t>January 29</a:t>
            </a:r>
            <a:r>
              <a:rPr lang="en-US" baseline="30000" dirty="0" smtClean="0"/>
              <a:t>th</a:t>
            </a:r>
            <a:r>
              <a:rPr lang="en-US" dirty="0" smtClean="0"/>
              <a:t>, 2014 </a:t>
            </a:r>
            <a:r>
              <a:rPr lang="en-US" dirty="0"/>
              <a:t>at Avery </a:t>
            </a:r>
            <a:r>
              <a:rPr lang="en-US" dirty="0" smtClean="0"/>
              <a:t>Brewing Company </a:t>
            </a:r>
            <a:r>
              <a:rPr lang="en-US" dirty="0"/>
              <a:t>in Boulder, CO. </a:t>
            </a:r>
            <a:endParaRPr lang="en-US" dirty="0" smtClean="0"/>
          </a:p>
          <a:p>
            <a:r>
              <a:rPr lang="en-US" dirty="0" smtClean="0"/>
              <a:t>Topic: Yeast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27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543800" cy="808038"/>
          </a:xfrm>
        </p:spPr>
        <p:txBody>
          <a:bodyPr/>
          <a:lstStyle/>
          <a:p>
            <a:pPr algn="l"/>
            <a:r>
              <a:rPr lang="en-US" dirty="0" smtClean="0"/>
              <a:t>Craft Brewers Conference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ASBC will be at</a:t>
            </a:r>
            <a:br>
              <a:rPr lang="en-US" dirty="0" smtClean="0"/>
            </a:br>
            <a:r>
              <a:rPr lang="en-US" dirty="0" err="1" smtClean="0"/>
              <a:t>BrewExpo</a:t>
            </a:r>
            <a:r>
              <a:rPr lang="en-US" dirty="0" smtClean="0"/>
              <a:t> America®</a:t>
            </a:r>
          </a:p>
          <a:p>
            <a:r>
              <a:rPr lang="en-US" dirty="0" smtClean="0"/>
              <a:t>Presenting on the Science</a:t>
            </a:r>
            <a:br>
              <a:rPr lang="en-US" dirty="0" smtClean="0"/>
            </a:br>
            <a:r>
              <a:rPr lang="en-US" dirty="0" smtClean="0"/>
              <a:t>of Beer in conjunction with</a:t>
            </a:r>
            <a:br>
              <a:rPr lang="en-US" dirty="0" smtClean="0"/>
            </a:br>
            <a:r>
              <a:rPr lang="en-US" dirty="0" smtClean="0"/>
              <a:t>the Brewers Association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676400"/>
            <a:ext cx="19145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7467600" cy="808038"/>
          </a:xfrm>
        </p:spPr>
        <p:txBody>
          <a:bodyPr/>
          <a:lstStyle/>
          <a:p>
            <a:pPr algn="l"/>
            <a:r>
              <a:rPr lang="en-US" sz="4000" dirty="0" smtClean="0"/>
              <a:t>ASBC Technical Committee Update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 smtClean="0"/>
              <a:t>Currently </a:t>
            </a:r>
            <a:r>
              <a:rPr lang="en-US" dirty="0"/>
              <a:t>supporting 16 </a:t>
            </a:r>
            <a:r>
              <a:rPr lang="en-US" dirty="0" smtClean="0"/>
              <a:t>subcommittees &amp; </a:t>
            </a:r>
            <a:r>
              <a:rPr lang="en-US" dirty="0"/>
              <a:t>standing </a:t>
            </a:r>
            <a:r>
              <a:rPr lang="en-US" dirty="0" smtClean="0"/>
              <a:t>committees</a:t>
            </a:r>
          </a:p>
          <a:p>
            <a:pPr lvl="1"/>
            <a:r>
              <a:rPr lang="en-US" dirty="0" smtClean="0"/>
              <a:t>Adding value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urther developing the </a:t>
            </a:r>
            <a:r>
              <a:rPr lang="en-US" i="1" dirty="0"/>
              <a:t>Methods of Analysis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Looking </a:t>
            </a:r>
            <a:r>
              <a:rPr lang="en-US" dirty="0"/>
              <a:t>for </a:t>
            </a:r>
            <a:r>
              <a:rPr lang="en-US" dirty="0" smtClean="0"/>
              <a:t>volunteers for a </a:t>
            </a:r>
            <a:r>
              <a:rPr lang="en-US" dirty="0"/>
              <a:t>short collaborative study to measure VDK in beer by </a:t>
            </a:r>
            <a:r>
              <a:rPr lang="en-US" dirty="0" smtClean="0"/>
              <a:t>gas chromatography/electron </a:t>
            </a:r>
            <a:r>
              <a:rPr lang="en-US" dirty="0"/>
              <a:t>capture </a:t>
            </a:r>
            <a:r>
              <a:rPr lang="en-US" dirty="0" smtClean="0"/>
              <a:t>detection</a:t>
            </a:r>
          </a:p>
          <a:p>
            <a:pPr lvl="1"/>
            <a:r>
              <a:rPr lang="en-US" dirty="0" smtClean="0"/>
              <a:t>Contact Grant </a:t>
            </a:r>
            <a:r>
              <a:rPr lang="en-US" dirty="0" err="1" smtClean="0"/>
              <a:t>Ruehle</a:t>
            </a:r>
            <a:r>
              <a:rPr lang="en-US" dirty="0" smtClean="0"/>
              <a:t> </a:t>
            </a:r>
            <a:r>
              <a:rPr lang="en-US" dirty="0"/>
              <a:t>at New Belgium (gruehle@newbelgium.com</a:t>
            </a:r>
            <a:r>
              <a:rPr lang="en-US" dirty="0" smtClean="0"/>
              <a:t>) if you are interested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964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765852"/>
      </p:ext>
    </p:extLst>
  </p:cSld>
  <p:clrMapOvr>
    <a:masterClrMapping/>
  </p:clrMapOvr>
</p:sld>
</file>

<file path=ppt/theme/theme1.xml><?xml version="1.0" encoding="utf-8"?>
<a:theme xmlns:a="http://schemas.openxmlformats.org/drawingml/2006/main" name="2013 ASBC Annual Meeting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 ASBC Annual Meeting Template</Template>
  <TotalTime>38</TotalTime>
  <Words>139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2013 ASBC Annual Meeting Template</vt:lpstr>
      <vt:lpstr>ASBC Update</vt:lpstr>
      <vt:lpstr>Exciting News</vt:lpstr>
      <vt:lpstr>Membership Changes</vt:lpstr>
      <vt:lpstr>Meeting in a Box</vt:lpstr>
      <vt:lpstr>Craft Brewers Conference</vt:lpstr>
      <vt:lpstr>ASBC Technical Committee Update</vt:lpstr>
      <vt:lpstr>Thank you!</vt:lpstr>
    </vt:vector>
  </TitlesOfParts>
  <Company>Scientific Societies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2013 ASBC Annual Meeting</dc:title>
  <dc:creator>Lauren Bennett McGinty</dc:creator>
  <cp:lastModifiedBy>Eurich, Mark</cp:lastModifiedBy>
  <cp:revision>7</cp:revision>
  <dcterms:created xsi:type="dcterms:W3CDTF">2013-11-01T19:25:40Z</dcterms:created>
  <dcterms:modified xsi:type="dcterms:W3CDTF">2013-11-12T22:18:08Z</dcterms:modified>
</cp:coreProperties>
</file>